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450" r:id="rId3"/>
    <p:sldId id="446" r:id="rId4"/>
    <p:sldId id="447" r:id="rId5"/>
    <p:sldId id="449" r:id="rId6"/>
    <p:sldId id="451" r:id="rId7"/>
    <p:sldId id="452" r:id="rId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EDE997"/>
    <a:srgbClr val="8588FF"/>
    <a:srgbClr val="9FA1FF"/>
    <a:srgbClr val="A1B3FD"/>
    <a:srgbClr val="A2A6F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6" autoAdjust="0"/>
    <p:restoredTop sz="94550" autoAdjust="0"/>
  </p:normalViewPr>
  <p:slideViewPr>
    <p:cSldViewPr>
      <p:cViewPr>
        <p:scale>
          <a:sx n="70" d="100"/>
          <a:sy n="70" d="100"/>
        </p:scale>
        <p:origin x="-1242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05448" cy="46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1" tIns="46456" rIns="92911" bIns="46456" numCol="1" anchor="t" anchorCtr="0" compatLnSpc="1">
            <a:prstTxWarp prst="textNoShape">
              <a:avLst/>
            </a:prstTxWarp>
          </a:bodyPr>
          <a:lstStyle>
            <a:lvl1pPr defTabSz="92840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185" y="2"/>
            <a:ext cx="3005448" cy="46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1" tIns="46456" rIns="92911" bIns="46456" numCol="1" anchor="t" anchorCtr="0" compatLnSpc="1">
            <a:prstTxWarp prst="textNoShape">
              <a:avLst/>
            </a:prstTxWarp>
          </a:bodyPr>
          <a:lstStyle>
            <a:lvl1pPr algn="r" defTabSz="92840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57302"/>
            <a:ext cx="3005448" cy="46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1" tIns="46456" rIns="92911" bIns="46456" numCol="1" anchor="b" anchorCtr="0" compatLnSpc="1">
            <a:prstTxWarp prst="textNoShape">
              <a:avLst/>
            </a:prstTxWarp>
          </a:bodyPr>
          <a:lstStyle>
            <a:lvl1pPr defTabSz="92840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185" y="8757302"/>
            <a:ext cx="3005448" cy="46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1" tIns="46456" rIns="92911" bIns="46456" numCol="1" anchor="b" anchorCtr="0" compatLnSpc="1">
            <a:prstTxWarp prst="textNoShape">
              <a:avLst/>
            </a:prstTxWarp>
          </a:bodyPr>
          <a:lstStyle>
            <a:lvl1pPr algn="r" defTabSz="928403">
              <a:defRPr sz="1200"/>
            </a:lvl1pPr>
          </a:lstStyle>
          <a:p>
            <a:pPr>
              <a:defRPr/>
            </a:pPr>
            <a:fld id="{8D98C6FA-168A-43ED-8EAA-3DA54CC828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6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05448" cy="46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1" tIns="46456" rIns="92911" bIns="46456" numCol="1" anchor="t" anchorCtr="0" compatLnSpc="1">
            <a:prstTxWarp prst="textNoShape">
              <a:avLst/>
            </a:prstTxWarp>
          </a:bodyPr>
          <a:lstStyle>
            <a:lvl1pPr defTabSz="92840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185" y="2"/>
            <a:ext cx="3005448" cy="46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1" tIns="46456" rIns="92911" bIns="46456" numCol="1" anchor="t" anchorCtr="0" compatLnSpc="1">
            <a:prstTxWarp prst="textNoShape">
              <a:avLst/>
            </a:prstTxWarp>
          </a:bodyPr>
          <a:lstStyle>
            <a:lvl1pPr algn="r" defTabSz="92840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049" y="4380226"/>
            <a:ext cx="5546105" cy="414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1" tIns="46456" rIns="92911" bIns="46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57302"/>
            <a:ext cx="3005448" cy="46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1" tIns="46456" rIns="92911" bIns="46456" numCol="1" anchor="b" anchorCtr="0" compatLnSpc="1">
            <a:prstTxWarp prst="textNoShape">
              <a:avLst/>
            </a:prstTxWarp>
          </a:bodyPr>
          <a:lstStyle>
            <a:lvl1pPr defTabSz="928403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185" y="8757302"/>
            <a:ext cx="3005448" cy="46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11" tIns="46456" rIns="92911" bIns="46456" numCol="1" anchor="b" anchorCtr="0" compatLnSpc="1">
            <a:prstTxWarp prst="textNoShape">
              <a:avLst/>
            </a:prstTxWarp>
          </a:bodyPr>
          <a:lstStyle>
            <a:lvl1pPr algn="r" defTabSz="928403">
              <a:defRPr sz="1200"/>
            </a:lvl1pPr>
          </a:lstStyle>
          <a:p>
            <a:pPr>
              <a:defRPr/>
            </a:pPr>
            <a:fld id="{A0DF7BF4-4C80-45E9-94F0-C1517D7E7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88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6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05" indent="-283003" defTabSz="9276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009" indent="-226400" defTabSz="9276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813" indent="-226400" defTabSz="9276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616" indent="-226400" defTabSz="9276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421" indent="-226400" defTabSz="9276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225" indent="-226400" defTabSz="9276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026" indent="-226400" defTabSz="9276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829" indent="-226400" defTabSz="9276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754BFFA-7821-40EA-A7B2-CEFFD8D2362C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8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62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807" indent="-283004" defTabSz="92762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2013" indent="-226401" defTabSz="92762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4818" indent="-226401" defTabSz="92762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7623" indent="-226401" defTabSz="927622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90429" indent="-226401" defTabSz="9276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3233" indent="-226401" defTabSz="9276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6039" indent="-226401" defTabSz="9276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8842" indent="-226401" defTabSz="9276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2998D1-3C79-4CA5-8CC7-700F6C87F663}" type="slidenum">
              <a:rPr lang="en-US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800" dirty="0"/>
          </a:p>
          <a:p>
            <a:pPr eaLnBrk="1" hangingPunct="1"/>
            <a:r>
              <a:rPr lang="en-US" sz="1600" dirty="0"/>
              <a:t>Just to start off with a county map that shows all the locations of all of the this years </a:t>
            </a:r>
            <a:r>
              <a:rPr lang="en-US" sz="1600" dirty="0"/>
              <a:t>projects.</a:t>
            </a:r>
            <a:endParaRPr lang="en-US" sz="1600" dirty="0"/>
          </a:p>
          <a:p>
            <a:pPr eaLnBrk="1" hangingPunct="1"/>
            <a:r>
              <a:rPr lang="en-US" sz="1600" dirty="0"/>
              <a:t>Duval County is 918 sq. miles with 1139 miles of shoreline. Jacksonville has </a:t>
            </a:r>
            <a:r>
              <a:rPr lang="en-US" sz="1600" dirty="0"/>
              <a:t>nearly 400 </a:t>
            </a:r>
            <a:r>
              <a:rPr lang="en-US" sz="1600" dirty="0"/>
              <a:t>city parks –88 of those are waterfront.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When Mayor Brown was elected, he announced </a:t>
            </a:r>
            <a:r>
              <a:rPr lang="en-US" sz="1600" dirty="0"/>
              <a:t>his  </a:t>
            </a:r>
            <a:r>
              <a:rPr lang="en-US" sz="1600" b="1" dirty="0"/>
              <a:t>River Access Initiative  </a:t>
            </a:r>
            <a:r>
              <a:rPr lang="en-US" sz="1600" dirty="0"/>
              <a:t>to </a:t>
            </a:r>
            <a:r>
              <a:rPr lang="en-US" sz="1600" dirty="0"/>
              <a:t>respond to the need for more economical ways for residents to experience Jacksonville's waterways.  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Several of these </a:t>
            </a:r>
            <a:r>
              <a:rPr lang="en-US" sz="1600" dirty="0"/>
              <a:t>projects reflect that initiative   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All 2014 applications are for construction phase projects.</a:t>
            </a:r>
            <a:endParaRPr lang="en-US" sz="16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753D-A90E-49F8-8924-F5BDCE828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7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759FD-501B-48C3-BDB4-D4C326E20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8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18973-1A8F-40DA-82E8-B8E3DEE2D5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10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0FFCF-37C0-4571-BADC-2237F6C8A5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9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8D2B8-34CD-471A-B92A-A08E7A5BB5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20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0A7D6-3E9E-44F9-8B3F-56AF5DDB3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93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7C82-1FD4-4910-A7B1-8AC350D7FD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6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B497A-992B-4E5B-A55F-70BD4DD821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5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A1E8D-531B-455A-86A0-2EA7BD1F34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19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7E6CC-9BF9-4F34-B06B-ACE92DFD6B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6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03EF7-CFC2-4543-B990-18C7B39A0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3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AB6FA-CCCC-485E-B68A-46E3377CF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5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EFC26DF-FF14-439B-B2FC-C64C3CB84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aicw.org/2x3logohighres.t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over"/>
          <p:cNvPicPr>
            <a:picLocks noChangeAspect="1" noChangeArrowheads="1"/>
          </p:cNvPicPr>
          <p:nvPr/>
        </p:nvPicPr>
        <p:blipFill rotWithShape="1">
          <a:blip r:embed="rId3">
            <a:lum bright="42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170"/>
          <a:stretch/>
        </p:blipFill>
        <p:spPr bwMode="auto">
          <a:xfrm>
            <a:off x="0" y="-26988"/>
            <a:ext cx="9143999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7526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2016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Florida Inland Navigation District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Proposed Applications</a:t>
            </a:r>
          </a:p>
        </p:txBody>
      </p:sp>
      <p:pic>
        <p:nvPicPr>
          <p:cNvPr id="2052" name="Picture 4" descr="color2x3b">
            <a:hlinkClick r:id="rId4" tooltip="&quot;Click to get high resolution logo&quot;"/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3429000"/>
            <a:ext cx="2784475" cy="3200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1800" y="-6019800"/>
            <a:ext cx="7313612" cy="45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28600"/>
            <a:ext cx="38481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IND project location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" y="1086726"/>
            <a:ext cx="8501990" cy="5371331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85799" y="217259"/>
            <a:ext cx="785144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00"/>
                </a:solidFill>
              </a:rPr>
              <a:t>Location of 2016 </a:t>
            </a:r>
          </a:p>
          <a:p>
            <a:pPr algn="ctr"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00"/>
                </a:solidFill>
              </a:rPr>
              <a:t>Proposed FIND Projects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4819307" y="1414818"/>
            <a:ext cx="2667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886200" y="3210755"/>
            <a:ext cx="2667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500437" y="3996153"/>
            <a:ext cx="2667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4367087" y="3228533"/>
            <a:ext cx="266700" cy="3048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1567218"/>
            <a:ext cx="2057400" cy="337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81300" y="1742639"/>
            <a:ext cx="1447800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Northshore Kayak Launch</a:t>
            </a:r>
          </a:p>
          <a:p>
            <a:r>
              <a:rPr lang="en-US" sz="1400" b="1" dirty="0" smtClean="0"/>
              <a:t>$152,875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24396" y="2839986"/>
            <a:ext cx="1447800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Charles Reese</a:t>
            </a:r>
          </a:p>
          <a:p>
            <a:r>
              <a:rPr lang="en-US" sz="1400" b="1" dirty="0" smtClean="0"/>
              <a:t>Fishing Pier</a:t>
            </a:r>
          </a:p>
          <a:p>
            <a:r>
              <a:rPr lang="en-US" sz="1400" b="1" dirty="0" smtClean="0"/>
              <a:t>$307,506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1407975"/>
            <a:ext cx="1752600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Half Moon Island</a:t>
            </a:r>
          </a:p>
          <a:p>
            <a:r>
              <a:rPr lang="en-US" sz="1400" b="1" dirty="0" smtClean="0"/>
              <a:t>Boat Ramp &amp; Park</a:t>
            </a:r>
          </a:p>
          <a:p>
            <a:r>
              <a:rPr lang="en-US" sz="1400" b="1" dirty="0" smtClean="0"/>
              <a:t>$2,048,486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72099" y="4572000"/>
            <a:ext cx="2057401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Southbank Riverwalk</a:t>
            </a:r>
          </a:p>
          <a:p>
            <a:r>
              <a:rPr lang="en-US" sz="1400" b="1" dirty="0" smtClean="0"/>
              <a:t>Floating Dock</a:t>
            </a:r>
          </a:p>
          <a:p>
            <a:r>
              <a:rPr lang="en-US" sz="1400" b="1" dirty="0" smtClean="0"/>
              <a:t>$166,237</a:t>
            </a:r>
            <a:endParaRPr lang="en-US" sz="1400" b="1" dirty="0"/>
          </a:p>
        </p:txBody>
      </p:sp>
      <p:cxnSp>
        <p:nvCxnSpPr>
          <p:cNvPr id="5" name="Straight Arrow Connector 4"/>
          <p:cNvCxnSpPr>
            <a:endCxn id="16" idx="0"/>
          </p:cNvCxnSpPr>
          <p:nvPr/>
        </p:nvCxnSpPr>
        <p:spPr>
          <a:xfrm>
            <a:off x="4229100" y="2481303"/>
            <a:ext cx="271337" cy="747230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172196" y="3452914"/>
            <a:ext cx="714004" cy="125736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086007" y="1414818"/>
            <a:ext cx="705193" cy="152400"/>
          </a:xfrm>
          <a:prstGeom prst="straightConnector1">
            <a:avLst/>
          </a:prstGeom>
          <a:ln w="38100">
            <a:solidFill>
              <a:srgbClr val="FF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767137" y="4300953"/>
            <a:ext cx="604962" cy="27104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3108" y="6019800"/>
            <a:ext cx="149579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Design Phase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83108" y="5562600"/>
            <a:ext cx="1894764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Construction Phase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62369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31749" y="1417379"/>
            <a:ext cx="4022464" cy="3577911"/>
            <a:chOff x="270646" y="3648845"/>
            <a:chExt cx="4078624" cy="3507843"/>
          </a:xfrm>
        </p:grpSpPr>
        <p:pic>
          <p:nvPicPr>
            <p:cNvPr id="4" name="Picture 3" descr="C:\Images and Workspace\northshore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27" b="5168"/>
            <a:stretch/>
          </p:blipFill>
          <p:spPr bwMode="auto">
            <a:xfrm>
              <a:off x="270646" y="3648845"/>
              <a:ext cx="4078624" cy="3507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 5"/>
            <p:cNvSpPr/>
            <p:nvPr/>
          </p:nvSpPr>
          <p:spPr>
            <a:xfrm>
              <a:off x="2023631" y="4806023"/>
              <a:ext cx="1238250" cy="265454"/>
            </a:xfrm>
            <a:custGeom>
              <a:avLst/>
              <a:gdLst>
                <a:gd name="connsiteX0" fmla="*/ 1238250 w 1238250"/>
                <a:gd name="connsiteY0" fmla="*/ 265454 h 265454"/>
                <a:gd name="connsiteX1" fmla="*/ 866775 w 1238250"/>
                <a:gd name="connsiteY1" fmla="*/ 46379 h 265454"/>
                <a:gd name="connsiteX2" fmla="*/ 609600 w 1238250"/>
                <a:gd name="connsiteY2" fmla="*/ 8279 h 265454"/>
                <a:gd name="connsiteX3" fmla="*/ 304800 w 1238250"/>
                <a:gd name="connsiteY3" fmla="*/ 160679 h 265454"/>
                <a:gd name="connsiteX4" fmla="*/ 85725 w 1238250"/>
                <a:gd name="connsiteY4" fmla="*/ 189254 h 265454"/>
                <a:gd name="connsiteX5" fmla="*/ 0 w 1238250"/>
                <a:gd name="connsiteY5" fmla="*/ 179729 h 265454"/>
                <a:gd name="connsiteX6" fmla="*/ 0 w 1238250"/>
                <a:gd name="connsiteY6" fmla="*/ 179729 h 265454"/>
                <a:gd name="connsiteX7" fmla="*/ 28575 w 1238250"/>
                <a:gd name="connsiteY7" fmla="*/ 189254 h 26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8250" h="265454">
                  <a:moveTo>
                    <a:pt x="1238250" y="265454"/>
                  </a:moveTo>
                  <a:cubicBezTo>
                    <a:pt x="1104900" y="177347"/>
                    <a:pt x="971550" y="89241"/>
                    <a:pt x="866775" y="46379"/>
                  </a:cubicBezTo>
                  <a:cubicBezTo>
                    <a:pt x="762000" y="3516"/>
                    <a:pt x="703262" y="-10771"/>
                    <a:pt x="609600" y="8279"/>
                  </a:cubicBezTo>
                  <a:cubicBezTo>
                    <a:pt x="515938" y="27329"/>
                    <a:pt x="392112" y="130517"/>
                    <a:pt x="304800" y="160679"/>
                  </a:cubicBezTo>
                  <a:cubicBezTo>
                    <a:pt x="217488" y="190841"/>
                    <a:pt x="136525" y="186079"/>
                    <a:pt x="85725" y="189254"/>
                  </a:cubicBezTo>
                  <a:cubicBezTo>
                    <a:pt x="34925" y="192429"/>
                    <a:pt x="0" y="179729"/>
                    <a:pt x="0" y="179729"/>
                  </a:cubicBezTo>
                  <a:lnTo>
                    <a:pt x="0" y="179729"/>
                  </a:lnTo>
                  <a:lnTo>
                    <a:pt x="28575" y="189254"/>
                  </a:lnTo>
                </a:path>
              </a:pathLst>
            </a:custGeom>
            <a:noFill/>
            <a:ln w="539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956831" y="4643475"/>
              <a:ext cx="990600" cy="856004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4431" y="484353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Stabilized </a:t>
              </a:r>
            </a:p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 Kayak Launch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88031" y="4931872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chemeClr val="bg1"/>
                  </a:solidFill>
                </a:rPr>
                <a:t>Accessible Route</a:t>
              </a:r>
              <a:endParaRPr lang="en-US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63885" y="200167"/>
            <a:ext cx="8571685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Northshore Park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Kayak Launch 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528" y="1649181"/>
            <a:ext cx="426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Council District 8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Phase </a:t>
            </a:r>
            <a:r>
              <a:rPr lang="en-US" dirty="0">
                <a:solidFill>
                  <a:srgbClr val="000000"/>
                </a:solidFill>
              </a:rPr>
              <a:t>2 Construction Cost: $</a:t>
            </a:r>
            <a:r>
              <a:rPr lang="en-US" dirty="0" smtClean="0">
                <a:solidFill>
                  <a:srgbClr val="000000"/>
                </a:solidFill>
              </a:rPr>
              <a:t>152,875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Scope: Stabilize shoreline for kayak launch with ADA access route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5" t="24079" r="24910" b="28311"/>
          <a:stretch/>
        </p:blipFill>
        <p:spPr bwMode="auto">
          <a:xfrm>
            <a:off x="399564" y="3412567"/>
            <a:ext cx="4151301" cy="307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97355" y="5000977"/>
            <a:ext cx="3765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Grant for design received in 2013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This is the final grant cycle which we can pursue project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942" y="133990"/>
            <a:ext cx="8698458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Charles Reese Memorial Park Fishing Pier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&amp; Kayak Launch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369432"/>
            <a:ext cx="457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Council District 10</a:t>
            </a:r>
          </a:p>
          <a:p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Phase </a:t>
            </a:r>
            <a:r>
              <a:rPr lang="en-US" dirty="0">
                <a:solidFill>
                  <a:srgbClr val="000000"/>
                </a:solidFill>
              </a:rPr>
              <a:t>2 Construction Cost $</a:t>
            </a:r>
            <a:r>
              <a:rPr lang="en-US" dirty="0" smtClean="0">
                <a:solidFill>
                  <a:srgbClr val="000000"/>
                </a:solidFill>
              </a:rPr>
              <a:t>307,506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Scope: Build a 100 ft. fishing pier &amp; convert existing boat ramp to kayak launch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6" b="10735"/>
          <a:stretch/>
        </p:blipFill>
        <p:spPr bwMode="auto">
          <a:xfrm>
            <a:off x="5188332" y="1447800"/>
            <a:ext cx="2899966" cy="353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3" t="43466" r="32315" b="20893"/>
          <a:stretch/>
        </p:blipFill>
        <p:spPr bwMode="auto">
          <a:xfrm>
            <a:off x="541361" y="3094261"/>
            <a:ext cx="4003133" cy="31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97354" y="5105400"/>
            <a:ext cx="3765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Grant for design received in 2013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This is the final grant cycle which we can pursue project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2770" y="131502"/>
            <a:ext cx="8768829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Half Moon Island Preserve Boat Ramp &amp; Park Development Phase 2A</a:t>
            </a:r>
            <a:endParaRPr lang="en-US" sz="3200" b="1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30188" r="19358"/>
          <a:stretch/>
        </p:blipFill>
        <p:spPr bwMode="auto">
          <a:xfrm>
            <a:off x="4135272" y="1371600"/>
            <a:ext cx="4731184" cy="356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18041" y="5105400"/>
            <a:ext cx="3765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Grant for design received in 2013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This is the final grant cycle which we can pursue project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630" y="1371600"/>
            <a:ext cx="35347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Council District 2</a:t>
            </a:r>
          </a:p>
          <a:p>
            <a:endParaRPr lang="en-US" sz="1200" dirty="0"/>
          </a:p>
          <a:p>
            <a:r>
              <a:rPr lang="en-US" dirty="0" smtClean="0"/>
              <a:t>Phase 2A Construction Cost</a:t>
            </a:r>
          </a:p>
          <a:p>
            <a:r>
              <a:rPr lang="en-US" dirty="0" smtClean="0"/>
              <a:t>$2,048,486</a:t>
            </a:r>
          </a:p>
          <a:p>
            <a:endParaRPr lang="en-US" sz="1200" dirty="0" smtClean="0"/>
          </a:p>
          <a:p>
            <a:r>
              <a:rPr lang="en-US" dirty="0" smtClean="0"/>
              <a:t>2A Scope: Boat ramp, floating dock, facility entrance and parking, shoreline revetment, site clearing/grading and </a:t>
            </a:r>
            <a:r>
              <a:rPr lang="en-US" dirty="0" err="1" smtClean="0"/>
              <a:t>stormwater</a:t>
            </a:r>
            <a:r>
              <a:rPr lang="en-US" dirty="0" smtClean="0"/>
              <a:t> pond</a:t>
            </a:r>
          </a:p>
          <a:p>
            <a:r>
              <a:rPr lang="en-US" dirty="0" smtClean="0"/>
              <a:t>__________________________</a:t>
            </a:r>
          </a:p>
          <a:p>
            <a:endParaRPr lang="en-US" dirty="0"/>
          </a:p>
          <a:p>
            <a:r>
              <a:rPr lang="en-US" dirty="0" smtClean="0"/>
              <a:t>Phase 2B (Future Phase)</a:t>
            </a:r>
          </a:p>
          <a:p>
            <a:r>
              <a:rPr lang="en-US" dirty="0" err="1" smtClean="0"/>
              <a:t>Construstion</a:t>
            </a:r>
            <a:r>
              <a:rPr lang="en-US" dirty="0" smtClean="0"/>
              <a:t> Costs $484,419</a:t>
            </a:r>
          </a:p>
          <a:p>
            <a:endParaRPr lang="en-US" sz="1200" dirty="0" smtClean="0"/>
          </a:p>
          <a:p>
            <a:r>
              <a:rPr lang="en-US" dirty="0" smtClean="0"/>
              <a:t>2B Scope: Fishing platform, shelters, floating dock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0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76300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Southbank Riverwalk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Floating Dock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201" y="1447799"/>
            <a:ext cx="7394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Council District 5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Phase 1 Design Cost: $</a:t>
            </a:r>
            <a:r>
              <a:rPr lang="en-US" dirty="0" smtClean="0">
                <a:solidFill>
                  <a:srgbClr val="000000"/>
                </a:solidFill>
              </a:rPr>
              <a:t>166,237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Scope: Design and permit a 120 ft. floating dock near the Chart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" t="19374" r="16420" b="5167"/>
          <a:stretch/>
        </p:blipFill>
        <p:spPr bwMode="auto">
          <a:xfrm>
            <a:off x="1873724" y="3352800"/>
            <a:ext cx="5472752" cy="298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5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76300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Funding Breakdown 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for Proposed Projects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834621"/>
              </p:ext>
            </p:extLst>
          </p:nvPr>
        </p:nvGraphicFramePr>
        <p:xfrm>
          <a:off x="1562100" y="1676400"/>
          <a:ext cx="60960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5711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Anticipated total 2016 FIND dollars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$1,400,000</a:t>
                      </a:r>
                      <a:endParaRPr lang="en-US" dirty="0"/>
                    </a:p>
                  </a:txBody>
                  <a:tcPr anchor="ctr"/>
                </a:tc>
              </a:tr>
              <a:tr h="5711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Anticipated Atlantic Beach request</a:t>
                      </a:r>
                      <a:r>
                        <a:rPr lang="en-US" baseline="0" dirty="0" smtClean="0"/>
                        <a:t> for FIND dollars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$250,000</a:t>
                      </a:r>
                      <a:endParaRPr lang="en-US" dirty="0"/>
                    </a:p>
                  </a:txBody>
                  <a:tcPr anchor="ctr"/>
                </a:tc>
              </a:tr>
              <a:tr h="5711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Anticipated FIND</a:t>
                      </a:r>
                      <a:r>
                        <a:rPr lang="en-US" baseline="0" dirty="0" smtClean="0"/>
                        <a:t> dollars available for COJ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$1,150,000</a:t>
                      </a:r>
                      <a:endParaRPr lang="en-US" dirty="0"/>
                    </a:p>
                  </a:txBody>
                  <a:tcPr anchor="ctr"/>
                </a:tc>
              </a:tr>
              <a:tr h="5711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Anticipated COJ</a:t>
                      </a:r>
                      <a:r>
                        <a:rPr lang="en-US" baseline="0" dirty="0" smtClean="0"/>
                        <a:t> match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$1,525,104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30903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Anticipated Total Cost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$2,675,104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3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12033</TotalTime>
  <Words>381</Words>
  <Application>Microsoft Office PowerPoint</Application>
  <PresentationFormat>On-screen Show (4:3)</PresentationFormat>
  <Paragraphs>86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2016 Florida Inland Navigation District  Proposed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  Florida Inland Navigational District  Proposed Applications</dc:title>
  <dc:creator>City of Jacksonville</dc:creator>
  <cp:lastModifiedBy>Administrator</cp:lastModifiedBy>
  <cp:revision>484</cp:revision>
  <cp:lastPrinted>2015-10-13T16:25:43Z</cp:lastPrinted>
  <dcterms:created xsi:type="dcterms:W3CDTF">2006-11-28T17:00:43Z</dcterms:created>
  <dcterms:modified xsi:type="dcterms:W3CDTF">2015-10-13T16:25:49Z</dcterms:modified>
</cp:coreProperties>
</file>